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83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0117FB-DEBF-49C9-B2F2-F8AD9E0D810B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43DAA7-B64C-4367-82F7-49466F1558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4662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Фонд содействия развитию малых форм предприятий в научно-технической сфере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– государственная некоммерческая организация в форме федерального государственного бюджетного учреждения, образованная в соответствии с постановлением Правительства Российской Федерации от 3 февраля 1994 г. №65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4" y="260648"/>
            <a:ext cx="1654580" cy="827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74128"/>
            <a:ext cx="7236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Фонд содействия развитию малых форм предприятий в научно-технической сфере </a:t>
            </a:r>
          </a:p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(Фонд Бортника)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1" y="2811484"/>
            <a:ext cx="2961183" cy="37681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8893" y="3772206"/>
            <a:ext cx="55733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Основателем Фонда является Бортник Иван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Михайлович.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Советник генерального директора, доктор технических наук, профессор.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 80-е годы – первый зам. Председателя ГКНТ СССР, в 1992-1993гг. – зам. Министра науки, высшей школы и технической политики РФ.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740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95" y="0"/>
            <a:ext cx="5072871" cy="3523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445" y="844949"/>
            <a:ext cx="346530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</a:rPr>
              <a:t>ПРОГРАММА «ИНТЕРНАЦИОНАЛИЗАЦИЯ»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Содействие международному сотрудничеству, поддержка проектов по разработке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несырьевой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экспортно-ориентированной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продукции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Гранты до 15 млн. руб. при условии 50% </a:t>
            </a:r>
            <a:r>
              <a:rPr lang="ru-RU" dirty="0" err="1" smtClean="0">
                <a:solidFill>
                  <a:srgbClr val="002060"/>
                </a:solidFill>
              </a:rPr>
              <a:t>софинансирования</a:t>
            </a:r>
            <a:r>
              <a:rPr lang="ru-RU" dirty="0" smtClean="0">
                <a:solidFill>
                  <a:srgbClr val="002060"/>
                </a:solidFill>
              </a:rPr>
              <a:t> из внебюджетных источников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676493"/>
            <a:ext cx="51853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ПОДПРОГРАММЫ</a:t>
            </a:r>
          </a:p>
          <a:p>
            <a:r>
              <a:rPr lang="ru-RU" sz="2000" b="1" dirty="0" smtClean="0"/>
              <a:t>Конкурс «Экспорт»</a:t>
            </a:r>
          </a:p>
          <a:p>
            <a:r>
              <a:rPr lang="ru-RU" sz="2000" b="1" dirty="0" smtClean="0"/>
              <a:t>Российско-германское </a:t>
            </a:r>
            <a:r>
              <a:rPr lang="ru-RU" sz="2000" b="1" dirty="0" smtClean="0"/>
              <a:t>сотрудничество</a:t>
            </a:r>
          </a:p>
          <a:p>
            <a:r>
              <a:rPr lang="ru-RU" sz="2000" b="1" dirty="0" smtClean="0"/>
              <a:t>Российско-финское сотрудничество</a:t>
            </a:r>
          </a:p>
          <a:p>
            <a:r>
              <a:rPr lang="ru-RU" sz="2000" b="1" dirty="0" smtClean="0"/>
              <a:t>Российско-французское сотрудничество</a:t>
            </a:r>
          </a:p>
          <a:p>
            <a:r>
              <a:rPr lang="ru-RU" sz="2000" b="1" dirty="0" smtClean="0"/>
              <a:t>Российско-американское сотрудничество</a:t>
            </a:r>
          </a:p>
          <a:p>
            <a:r>
              <a:rPr lang="ru-RU" sz="2000" b="1" dirty="0" smtClean="0"/>
              <a:t>Проект ERA-IB</a:t>
            </a:r>
          </a:p>
          <a:p>
            <a:r>
              <a:rPr lang="ru-RU" sz="2000" b="1" dirty="0" smtClean="0"/>
              <a:t>Проект </a:t>
            </a:r>
            <a:r>
              <a:rPr lang="ru-RU" sz="2000" b="1" dirty="0" err="1" smtClean="0"/>
              <a:t>IraSME</a:t>
            </a:r>
            <a:endParaRPr lang="ru-RU" sz="2000" b="1" dirty="0" smtClean="0"/>
          </a:p>
          <a:p>
            <a:r>
              <a:rPr lang="ru-RU" sz="2000" b="1" dirty="0" smtClean="0"/>
              <a:t>Проект </a:t>
            </a:r>
            <a:r>
              <a:rPr lang="ru-RU" sz="2000" b="1" dirty="0" err="1" smtClean="0"/>
              <a:t>EuroTransBio</a:t>
            </a:r>
            <a:endParaRPr lang="ru-RU" sz="2000" b="1" dirty="0" smtClean="0"/>
          </a:p>
          <a:p>
            <a:r>
              <a:rPr lang="ru-RU" sz="2000" b="1" dirty="0" smtClean="0"/>
              <a:t>Проект M-ERA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717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9" y="163381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95" y="0"/>
            <a:ext cx="5072871" cy="35231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1343" y="3937124"/>
            <a:ext cx="77531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КОНКУРС «ЭКСПОРТ»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Конкурс </a:t>
            </a:r>
            <a:r>
              <a:rPr lang="ru-RU" dirty="0"/>
              <a:t>«Экспорт» ориентирован на поддержку развитых предприятий, которые имеют опыт продаж наукоемкой продукции за рубежом, и нуждаются в проведении дополнительных НИОКР, позволяющих расширить продуктовую линейку экспортно-ориентированной продукции для удержания или увеличения доли присутствия на конкурентоспособном зарубежном рынке. 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094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9" y="163381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95" y="0"/>
            <a:ext cx="5072871" cy="35231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1343" y="3971404"/>
            <a:ext cx="7753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В НАСТОЯЩЕЕ ВРЕМЯ ИДЕТ ПРИЕМ </a:t>
            </a:r>
            <a:r>
              <a:rPr lang="ru-RU" b="1" u="sng" dirty="0">
                <a:solidFill>
                  <a:srgbClr val="002060"/>
                </a:solidFill>
              </a:rPr>
              <a:t>ЗАЯВОК НА </a:t>
            </a:r>
            <a:r>
              <a:rPr lang="ru-RU" b="1" u="sng" dirty="0" smtClean="0">
                <a:solidFill>
                  <a:srgbClr val="002060"/>
                </a:solidFill>
              </a:rPr>
              <a:t>УЧАСТИЕ: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ПРОГРАММЕ МЕЖДУНАРОДНОГО СОТРУДНИЧЕСТВА СО СТРАНАМИ </a:t>
            </a:r>
            <a:r>
              <a:rPr lang="ru-RU" b="1" dirty="0" smtClean="0">
                <a:solidFill>
                  <a:srgbClr val="002060"/>
                </a:solidFill>
              </a:rPr>
              <a:t>БРИКС    -  до 31 августа 2016г.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В РОССИЙСКО-ИСПАНСКОЙ ПРОГРАММЕ МЕЖДУНАРОДНОГО </a:t>
            </a:r>
            <a:r>
              <a:rPr lang="ru-RU" b="1" dirty="0" smtClean="0">
                <a:solidFill>
                  <a:srgbClr val="002060"/>
                </a:solidFill>
              </a:rPr>
              <a:t>СОТРУДНИЧЕСТВА   -  до 19 июля 2016г.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7070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82402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516" y="119675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«КОММЕРЦИАЛИЗАЦИЯ»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ГРАНТЫ ДО 15 МЛН. РУБЛЕЙ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83" y="0"/>
            <a:ext cx="5050918" cy="28529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3270" y="2936241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Гранты предоставляются </a:t>
            </a:r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условии 100% </a:t>
            </a:r>
            <a:r>
              <a:rPr lang="ru-RU" dirty="0" err="1" smtClean="0">
                <a:solidFill>
                  <a:srgbClr val="002060"/>
                </a:solidFill>
              </a:rPr>
              <a:t>софинансирования</a:t>
            </a:r>
            <a:r>
              <a:rPr lang="ru-RU" dirty="0" smtClean="0">
                <a:solidFill>
                  <a:srgbClr val="002060"/>
                </a:solidFill>
              </a:rPr>
              <a:t> из собственных и (или) привлеченных средств третьих лиц.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Предприятия должны иметь свою научно-техническую и финансовую историю, занимать свою нишу на рынке. Особое внимание </a:t>
            </a:r>
            <a:r>
              <a:rPr lang="ru-RU" dirty="0" smtClean="0">
                <a:solidFill>
                  <a:srgbClr val="002060"/>
                </a:solidFill>
              </a:rPr>
              <a:t>уделяется предприятиям</a:t>
            </a:r>
            <a:r>
              <a:rPr lang="ru-RU" dirty="0" smtClean="0">
                <a:solidFill>
                  <a:srgbClr val="002060"/>
                </a:solidFill>
              </a:rPr>
              <a:t>, наиболее перспективным в плане </a:t>
            </a:r>
            <a:r>
              <a:rPr lang="ru-RU" dirty="0" err="1" smtClean="0">
                <a:solidFill>
                  <a:srgbClr val="002060"/>
                </a:solidFill>
              </a:rPr>
              <a:t>импортозамещения</a:t>
            </a:r>
            <a:r>
              <a:rPr lang="ru-RU" dirty="0" smtClean="0">
                <a:solidFill>
                  <a:srgbClr val="002060"/>
                </a:solidFill>
              </a:rPr>
              <a:t> и наращивания внутреннего спроса.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основе проекта должен лежать квалифицированный конъюнктурный анализ рынка и хорошо проработанный бизнес-план. Проекты должны содержать четко изложенную научно-техническую составляющую, базирующуюся на интеллектуальной собственности, принадлежащей малому предприятию-заявителю.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1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82402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516" y="119675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«КООПЕРАЦИЯ»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ГРАНТЫ ДО 20 МЛН. РУБЛЕЙ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Срок выполнения проектов –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до 24 месяцев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7" y="0"/>
            <a:ext cx="5034923" cy="28627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3429000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Целью </a:t>
            </a:r>
            <a:r>
              <a:rPr lang="ru-RU" sz="2000" b="1" dirty="0">
                <a:solidFill>
                  <a:srgbClr val="002060"/>
                </a:solidFill>
              </a:rPr>
              <a:t>Программы является использование потенциала сектора малого наукоемкого предпринимательства для развития продуктовых линеек крупных компаний (далее – Инициаторов Проекта), создания новых и обновления существующих производств на базе инновационных, в том числе не имеющих аналогов, технологий.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Программа </a:t>
            </a:r>
            <a:r>
              <a:rPr lang="ru-RU" sz="2000" b="1" dirty="0" smtClean="0">
                <a:solidFill>
                  <a:srgbClr val="002060"/>
                </a:solidFill>
              </a:rPr>
              <a:t>носит постоянный характер. Заявки </a:t>
            </a:r>
            <a:r>
              <a:rPr lang="ru-RU" sz="2000" b="1" dirty="0" smtClean="0">
                <a:solidFill>
                  <a:srgbClr val="002060"/>
                </a:solidFill>
              </a:rPr>
              <a:t>рассматриваются регулярно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82402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516" y="119675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«КООПЕРАЦИЯ»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ГРАНТЫ ДО 20 МЛН. РУБЛЕЙ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Срок выполнения проектов –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до 24 месяцев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7" y="0"/>
            <a:ext cx="5034923" cy="28627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998065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Предполагается </a:t>
            </a:r>
            <a:r>
              <a:rPr lang="ru-RU" b="1" dirty="0"/>
              <a:t>два основных сценария кооперации малых и крупных предприятий:</a:t>
            </a:r>
          </a:p>
          <a:p>
            <a:endParaRPr lang="ru-RU" b="1" dirty="0"/>
          </a:p>
          <a:p>
            <a:r>
              <a:rPr lang="ru-RU" b="1" dirty="0"/>
              <a:t>1) разработка МИП новой продукции, производство и реализация которой гарантируется на условиях покупки прав, лицензирования, отчисления роялти и т.д., крупным предприятием на базе своих мощностей и через свои сбытовые каналы;</a:t>
            </a:r>
          </a:p>
          <a:p>
            <a:endParaRPr lang="ru-RU" sz="1000" b="1" dirty="0"/>
          </a:p>
          <a:p>
            <a:r>
              <a:rPr lang="ru-RU" b="1" dirty="0"/>
              <a:t>2) разработка МИП новой технологии или продукции </a:t>
            </a:r>
            <a:r>
              <a:rPr lang="ru-RU" b="1" dirty="0" smtClean="0"/>
              <a:t>в </a:t>
            </a:r>
            <a:r>
              <a:rPr lang="ru-RU" b="1" dirty="0"/>
              <a:t>интересах крупного предприятия, гарантирующего по завершении НИОКР приобретение и применение в рамках своего производственного цикла данного типа продукции или технологии, использование которых позволит крупному предприятию модернизировать производство и нарастить объём выпуска и реализации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279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524" y="162880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Сайт Фонда - 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://www.fasie.ru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4" y="260648"/>
            <a:ext cx="1654580" cy="827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74128"/>
            <a:ext cx="7236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Фонд содействия развитию малых форм предприятий в научно-технической сфере </a:t>
            </a:r>
          </a:p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(Фонд Бортника)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1021"/>
            <a:ext cx="9144000" cy="40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4662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Семинар по финансированию проектов инновационных компаний – претендентов на статус резидента особой экономической зоны технико-внедренческого типа с участием руководителя Фонда И.М. Бортника  был проведен  в Торгово-промышленной палате города Дубны в июне 2006 года.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4" y="260648"/>
            <a:ext cx="1654580" cy="827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74128"/>
            <a:ext cx="7236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Фонд содействия развитию малых форм предприятий в научно-технической сфере </a:t>
            </a:r>
          </a:p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(Фонд Бортника)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93250"/>
            <a:ext cx="4392488" cy="29288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7" y="3069763"/>
            <a:ext cx="4427745" cy="29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2" y="224643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237078"/>
            <a:ext cx="576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3822"/>
            <a:ext cx="9144000" cy="324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Фонд реализует программы инновационного развития, направленные на создание новых и развитие действующих высокотехнологичных компаний, коммерциализацию результатов научно-технической деятельности.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3474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237078"/>
            <a:ext cx="576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946520"/>
            <a:ext cx="89916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5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82402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2057" name="Picture 9" descr="http://www.fasie.ru/local/templates/.default/markup/img/ico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48" y="2036374"/>
            <a:ext cx="157479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fasie.ru/local/templates/.default/markup/img/ico_m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0" y="2206618"/>
            <a:ext cx="250034" cy="2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076056" cy="3514193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spect="1"/>
          </p:cNvSpPr>
          <p:nvPr/>
        </p:nvSpPr>
        <p:spPr>
          <a:xfrm>
            <a:off x="683570" y="1044293"/>
            <a:ext cx="2880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Направления поддержки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ИТ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Медицина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будущего</a:t>
            </a: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Материалы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Приборы</a:t>
            </a: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Био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48" y="1724164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73" y="2521965"/>
            <a:ext cx="2127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77" y="2794215"/>
            <a:ext cx="1460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" y="3514193"/>
            <a:ext cx="7858125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92" y="3641725"/>
            <a:ext cx="5794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95" y="3634798"/>
            <a:ext cx="5540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34798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12" y="3535361"/>
            <a:ext cx="5000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80148" y="6091220"/>
            <a:ext cx="769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КАК СТАТЬ УЧАСТНИКОМ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ПРОГРАММЫ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5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82402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58" y="-28384"/>
            <a:ext cx="5015153" cy="3505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6516" y="1196752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ПРОГРАММА «СТАРТ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Финансирование </a:t>
            </a:r>
            <a:r>
              <a:rPr lang="ru-RU" dirty="0" err="1" smtClean="0">
                <a:solidFill>
                  <a:srgbClr val="002060"/>
                </a:solidFill>
              </a:rPr>
              <a:t>стартапов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до 9 млн рублей на 3 </a:t>
            </a:r>
            <a:r>
              <a:rPr lang="ru-RU" dirty="0" smtClean="0">
                <a:solidFill>
                  <a:srgbClr val="002060"/>
                </a:solidFill>
              </a:rPr>
              <a:t>этапа.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>
                <a:solidFill>
                  <a:srgbClr val="002060"/>
                </a:solidFill>
              </a:rPr>
              <a:t>19 тысяч участников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Более </a:t>
            </a:r>
            <a:r>
              <a:rPr lang="ru-RU" dirty="0">
                <a:solidFill>
                  <a:srgbClr val="002060"/>
                </a:solidFill>
              </a:rPr>
              <a:t>5000 созданных </a:t>
            </a:r>
            <a:r>
              <a:rPr lang="ru-RU" dirty="0" err="1">
                <a:solidFill>
                  <a:srgbClr val="002060"/>
                </a:solidFill>
              </a:rPr>
              <a:t>стартапов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Прием заявок осуществляется постоянно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Фокусные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тематики</a:t>
            </a: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Программное обеспечение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Прибор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устройство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Продукт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материал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Технология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812" y="3501212"/>
            <a:ext cx="54006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рограмма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«Старт» в первую очередь ориентирована на инициативных научных работников, желающих на основе своих инновационных идей создать устойчиво работающий бизнес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первый год Фонд выделяет средства на выполнение НИОКР и контролирует, получены ли какие-либо результаты по их итогам.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Со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второго года Фонд осуществляет финансирование на паритетной основе, то есть малое инновационное предприятие должно привлечь внебюджетные источники финансирования или вложить собственные средства, если начата реализация продукции.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8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82402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516" y="1196752"/>
            <a:ext cx="3456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«РАЗВИТИЕ»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ГРАНТЫ ДО 15 МЛН. РУБЛЕЙ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Направления поддержки</a:t>
            </a: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Медицина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Новые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производственные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технологии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Новые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материалы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Социально-ориентированные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проекты</a:t>
            </a: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96" y="-3884"/>
            <a:ext cx="5072871" cy="3505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7747" y="3577622"/>
            <a:ext cx="5200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Финансирование действующих предприятий, ощущающих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необходимость проведения дополнительных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НИОКР в целях повышения эффективности деятельности путем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диверсификации своего производства или снижения издержек за счет внедрения новых технических решений. В результате реализации проекта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помимо выполнения НИОКР должны быть созданы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высокопроизводительные рабочие места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разработанная продукция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должн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 быть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выведена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рынок.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8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82402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5843" y="182402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«РАЗВИТИЕ»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ПОДПРОГРАММА «МОСТ»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Модернизация образования современными технологиями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ГРАНТЫ ДО 15 МЛН. РУБЛЕЙ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-3884"/>
            <a:ext cx="3650463" cy="2522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2727191"/>
            <a:ext cx="77545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программы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«МОСТ» — поддержка проектов по разработке оборудования, программного обеспечения и материалов, направленных на формирование комфортной безопасной развивающей образовательной среды; способствующих сохранению физического и психического здоровья учащихся; предлагающих учителям новые возможности изложения учебного материала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Поддержку Фонда получили проекты, призванные модернизировать инфраструктуру и оснащение современных школ. В числе разработок информационные системы поддержки образовательного процесса и контроля качества питания, трансформируемая учебная мебель, мобильные устройства для подзарядки и хранения ноутбуков, оснащение для комнат психологической разгрузки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6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82402"/>
            <a:ext cx="1639300" cy="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277241" y="3321534"/>
            <a:ext cx="504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</a:rPr>
              <a:t>ПРОГРАММЫ ФОНДА</a:t>
            </a:r>
            <a:endParaRPr lang="ru-RU" sz="2600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6050" y="2320196"/>
            <a:ext cx="7128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ПОДПРОГРАММА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СОПРовождение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Поддержка высокотехнологичных проектов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социальной сфере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ГРАНТЫ ДО 15 МЛН. РУБЛЕЙ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51" y="46259"/>
            <a:ext cx="3785214" cy="221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8706" y="3281553"/>
            <a:ext cx="8313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Цели - улучшение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качества жизни пожилых граждан, инвалидов, маломобильных и иных социально-незащищенных групп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населения.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Участниками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подпрограммы являются субъекты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МП,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действующие не менее 2 лет (на дату подачи заявки на участие в конкурсе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11" y="46259"/>
            <a:ext cx="3131840" cy="216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9571" y="4869160"/>
            <a:ext cx="8241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Гранты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предоставляются в форме субсидий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выполнения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НИОКР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рамках реализации инновационных проектов по разработке и освоению новых видов социально-ориентированной наукоемкой продукции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условии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софинансирования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из собственных и (или) привлеченных средств третьих лиц в размере не менее 30% от суммы гранта.</a:t>
            </a:r>
          </a:p>
        </p:txBody>
      </p:sp>
    </p:spTree>
    <p:extLst>
      <p:ext uri="{BB962C8B-B14F-4D97-AF65-F5344CB8AC3E}">
        <p14:creationId xmlns:p14="http://schemas.microsoft.com/office/powerpoint/2010/main" val="3294736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276</TotalTime>
  <Words>966</Words>
  <Application>Microsoft Office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Бобров</dc:creator>
  <cp:lastModifiedBy>Владимир Бобров</cp:lastModifiedBy>
  <cp:revision>56</cp:revision>
  <dcterms:created xsi:type="dcterms:W3CDTF">2016-05-30T18:34:58Z</dcterms:created>
  <dcterms:modified xsi:type="dcterms:W3CDTF">2016-05-31T09:16:15Z</dcterms:modified>
</cp:coreProperties>
</file>